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8" r:id="rId5"/>
    <p:sldId id="266" r:id="rId6"/>
    <p:sldId id="265" r:id="rId7"/>
    <p:sldId id="278" r:id="rId8"/>
    <p:sldId id="279" r:id="rId9"/>
    <p:sldId id="277" r:id="rId10"/>
    <p:sldId id="264" r:id="rId11"/>
    <p:sldId id="273" r:id="rId12"/>
    <p:sldId id="271" r:id="rId13"/>
    <p:sldId id="272" r:id="rId14"/>
    <p:sldId id="260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E0C8-9E00-26BB-C0E5-2715F5151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52559-DA92-2444-0939-009BEC6E9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B34F4-2E98-615E-8693-D0BA617F8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FE59-0853-4EE2-A75A-3F6AA4E8BD6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EA42E-5EE7-00A6-4B6C-35BAA7B0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A60D0-7ABF-6C84-A628-B2204160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61BF-FD0A-47BE-B331-B70E0B912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47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0AB8-4367-A16E-9EE3-17126468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2B7273-3330-CDA4-8497-161117275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B0C2B-D7A8-5221-1C9E-BE1ACB8B0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FE59-0853-4EE2-A75A-3F6AA4E8BD6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E72FB-E212-5159-D41B-DC39DB88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61000-860E-A5A8-D442-2FE3B70C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61BF-FD0A-47BE-B331-B70E0B912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50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D9F3D-CAF2-3C75-C45E-1A22C2CB8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9E955-0748-9479-5E6A-ED86B6DD1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D8E1C-1C14-4E87-2378-BA255BC1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FE59-0853-4EE2-A75A-3F6AA4E8BD6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E810F-EF11-6832-94C7-BEBD896A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5F213-23FD-C338-E202-5B309972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61BF-FD0A-47BE-B331-B70E0B912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02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DF18-AD46-6544-991C-CEE92677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A3B96-79E3-E9FB-9756-9CE7BE7A9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9C4E9-5858-BB88-8504-3C0412AFC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FE59-0853-4EE2-A75A-3F6AA4E8BD6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78596-1376-F019-2F20-1F3E1014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FA19C-250B-82C7-501D-2098F340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61BF-FD0A-47BE-B331-B70E0B912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0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F5A94-FF29-CBF8-04D2-B2AFEBDAC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159B3-4BA2-BB81-8262-10D119932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176AE-2C5A-FBEE-0E23-BB5E48716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FE59-0853-4EE2-A75A-3F6AA4E8BD6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5DA9-1010-75E6-F90E-BDAFB14E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00A60-0548-5095-4536-D3A245BD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61BF-FD0A-47BE-B331-B70E0B912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77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F8DB0-36DF-2524-56F5-627511FB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E239A-571E-C40F-0FF3-D46D95542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5404B-7760-796B-B228-4C3F041D4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4C727-8E49-75F8-E499-2EED1E97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FE59-0853-4EE2-A75A-3F6AA4E8BD6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4113C-6FCD-0F6F-9EF5-E90A9A95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E3D3F-451B-0BBC-B2A3-AE7DD742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61BF-FD0A-47BE-B331-B70E0B912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01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C762-5EA1-CFA9-63C0-B14C3614C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13740-F5DE-3480-6868-6E8ACC08D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34228-51EA-1C37-F6F4-71BCEB285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B98115-E2AB-4B7B-BFCA-FF0DA0FCB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FD46C-83ED-4365-3D31-743BF4648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957360-2B31-28CF-0662-CBD999EF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FE59-0853-4EE2-A75A-3F6AA4E8BD6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FEDC7A-FA61-48B5-113F-28B01078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CBC2E-81FF-7A59-5FA8-6F8FFF2F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61BF-FD0A-47BE-B331-B70E0B912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01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F389-9D4D-B862-2ED0-B5262DEF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3BC7B-3D21-5ACF-7632-49AEAA1A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FE59-0853-4EE2-A75A-3F6AA4E8BD6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6610C-1B05-5B97-D881-D860B201A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45688-BDA2-2ADF-0345-867CF54B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61BF-FD0A-47BE-B331-B70E0B912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97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9285C9-2051-9B9A-9581-9D286964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FE59-0853-4EE2-A75A-3F6AA4E8BD6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43457-0D2F-228F-D756-FAE62D43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728C7-20C9-E030-FAEF-0150CBDF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61BF-FD0A-47BE-B331-B70E0B912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91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E2C55-F140-7297-361D-A21640E92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D3A23-60D6-37B1-1E69-E6C6F2678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D3BC7-2B39-4DAB-379D-9C5DA2BC1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39663-5AC9-CA8F-C15E-9E2B0FF1E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FE59-0853-4EE2-A75A-3F6AA4E8BD6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B44B4-9113-CC5B-437D-CC4E93AE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BD062-699F-9D6B-F4E0-F61414C0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61BF-FD0A-47BE-B331-B70E0B912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47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9F174-C5FA-46F4-5D48-B41A0072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8E3D5-635A-3A34-713E-8D737FE37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92FCB-D689-5096-C656-34CE67B9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1E592-6CBD-5D67-B86B-17AA3A57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FE59-0853-4EE2-A75A-3F6AA4E8BD6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85B5F-4897-B385-93F0-FF6E304E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68510-36EB-B202-1C5A-2B5EC5518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61BF-FD0A-47BE-B331-B70E0B912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34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443755-4DDD-643E-4DB6-5BCA7640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26E5B-6048-4BA8-FA0E-AAE5B527B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A06B6-3922-3B8D-D83F-B2AFEB241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BFE59-0853-4EE2-A75A-3F6AA4E8BD6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6D1AA-BA3B-371F-8663-49EA56847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90504-86CC-D54C-ABF0-C5ED355D6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D61BF-FD0A-47BE-B331-B70E0B912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70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deliciousmagazine.co.uk/recipes/vegetable-biryan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ysomalifood.com/muuf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deliciousmagazine.co.uk/recipes/vegetable-biryan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A4093-2D5B-CCCA-1CFA-3D7539A0D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GB" sz="4600">
                <a:latin typeface="Comic Sans MS" panose="030F0702030302020204" pitchFamily="66" charset="0"/>
              </a:rPr>
              <a:t>What does it mean to be a Health for Life School?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6A810441-7675-69B8-A892-CA844978D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" r="2" b="2"/>
          <a:stretch/>
        </p:blipFill>
        <p:spPr bwMode="auto">
          <a:xfrm>
            <a:off x="5431812" y="640080"/>
            <a:ext cx="5659583" cy="5550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321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66312-F386-C94D-C0F9-ACA936F2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36470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Cooking Workshops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650D48-8AB9-1EDB-4529-47462AF3B0B0}"/>
              </a:ext>
            </a:extLst>
          </p:cNvPr>
          <p:cNvSpPr txBox="1"/>
          <p:nvPr/>
        </p:nvSpPr>
        <p:spPr>
          <a:xfrm>
            <a:off x="3286761" y="50213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Comic Sans MS" panose="030F0702030302020204" pitchFamily="66" charset="0"/>
              </a:rPr>
              <a:t>Look out for your invitation.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Child with magnifying glass">
            <a:extLst>
              <a:ext uri="{FF2B5EF4-FFF2-40B4-BE49-F238E27FC236}">
                <a16:creationId xmlns:a16="http://schemas.microsoft.com/office/drawing/2014/main" id="{1C58FEE9-F707-08DC-E108-9ADA4D11F4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8" r="9658"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till life wooden spoons in pitcher on kitchen counter">
            <a:extLst>
              <a:ext uri="{FF2B5EF4-FFF2-40B4-BE49-F238E27FC236}">
                <a16:creationId xmlns:a16="http://schemas.microsoft.com/office/drawing/2014/main" id="{DDB94C96-74C7-5776-515C-C84553D3E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00" r="4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8" name="Picture 7" descr="A picture containing arrow&#10;&#10;Description automatically generated">
            <a:extLst>
              <a:ext uri="{FF2B5EF4-FFF2-40B4-BE49-F238E27FC236}">
                <a16:creationId xmlns:a16="http://schemas.microsoft.com/office/drawing/2014/main" id="{39362D3E-1C6E-3162-6616-3F591146DF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50352" y="4124960"/>
            <a:ext cx="2733040" cy="2733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2976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DF62FD-317B-4374-F059-151B4FAC7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kern="1200">
                <a:latin typeface="Comic Sans MS" panose="030F0702030302020204" pitchFamily="66" charset="0"/>
              </a:rPr>
              <a:t>Basketball Club</a:t>
            </a:r>
            <a:br>
              <a:rPr lang="en-US" sz="4300" kern="1200">
                <a:latin typeface="Comic Sans MS" panose="030F0702030302020204" pitchFamily="66" charset="0"/>
              </a:rPr>
            </a:br>
            <a:r>
              <a:rPr lang="en-US" sz="4300">
                <a:latin typeface="Comic Sans MS" panose="030F0702030302020204" pitchFamily="66" charset="0"/>
              </a:rPr>
              <a:t>Monday</a:t>
            </a:r>
            <a:r>
              <a:rPr lang="en-US" sz="4300" kern="1200">
                <a:latin typeface="Comic Sans MS" panose="030F0702030302020204" pitchFamily="66" charset="0"/>
              </a:rPr>
              <a:t> afternoons.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Boy dribbling basketball">
            <a:extLst>
              <a:ext uri="{FF2B5EF4-FFF2-40B4-BE49-F238E27FC236}">
                <a16:creationId xmlns:a16="http://schemas.microsoft.com/office/drawing/2014/main" id="{955AF19A-0CFA-C10E-8DCB-1B6B40D434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99" b="-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arrow&#10;&#10;Description automatically generated">
            <a:extLst>
              <a:ext uri="{FF2B5EF4-FFF2-40B4-BE49-F238E27FC236}">
                <a16:creationId xmlns:a16="http://schemas.microsoft.com/office/drawing/2014/main" id="{781FD432-85E5-77FD-30B7-F41649C2B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507771" y="3699440"/>
            <a:ext cx="3078391" cy="3078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2875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DF62FD-317B-4374-F059-151B4FAC7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Gardening Club</a:t>
            </a:r>
            <a:br>
              <a:rPr lang="en-US" sz="54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54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Tuesday afternoons.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ild watering a plant">
            <a:extLst>
              <a:ext uri="{FF2B5EF4-FFF2-40B4-BE49-F238E27FC236}">
                <a16:creationId xmlns:a16="http://schemas.microsoft.com/office/drawing/2014/main" id="{A0FB4982-7346-2E78-3F0C-5DA2C7DBE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178755"/>
            <a:ext cx="7214616" cy="4473057"/>
          </a:xfrm>
          <a:prstGeom prst="rect">
            <a:avLst/>
          </a:prstGeom>
        </p:spPr>
      </p:pic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0102EFB1-A12F-77BE-E9ED-D635958B14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36880" y="4593098"/>
            <a:ext cx="2363181" cy="2363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3127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39BEC-D4E8-3947-C3A9-F1B7DE50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607" y="172630"/>
            <a:ext cx="5293359" cy="2367370"/>
          </a:xfrm>
        </p:spPr>
        <p:txBody>
          <a:bodyPr anchor="b">
            <a:normAutofit/>
          </a:bodyPr>
          <a:lstStyle/>
          <a:p>
            <a:r>
              <a:rPr lang="en-GB" sz="3900" dirty="0">
                <a:latin typeface="Comic Sans MS" panose="030F0702030302020204" pitchFamily="66" charset="0"/>
              </a:rPr>
              <a:t>Would you like to be a Health for Life Representative?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0A77C427-1C6F-B647-2FFD-47C791A4B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F4026-0ABF-2F2F-36CE-241052691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883246" cy="3694552"/>
          </a:xfrm>
        </p:spPr>
        <p:txBody>
          <a:bodyPr anchor="t">
            <a:normAutofit/>
          </a:bodyPr>
          <a:lstStyle/>
          <a:p>
            <a:r>
              <a:rPr lang="en-GB" dirty="0">
                <a:solidFill>
                  <a:schemeClr val="tx1">
                    <a:alpha val="80000"/>
                  </a:schemeClr>
                </a:solidFill>
                <a:latin typeface="Comic Sans MS" panose="030F0702030302020204" pitchFamily="66" charset="0"/>
              </a:rPr>
              <a:t>Show visitors our gardens.</a:t>
            </a:r>
          </a:p>
          <a:p>
            <a:r>
              <a:rPr lang="en-GB" dirty="0">
                <a:solidFill>
                  <a:schemeClr val="tx1">
                    <a:alpha val="80000"/>
                  </a:schemeClr>
                </a:solidFill>
                <a:latin typeface="Comic Sans MS" panose="030F0702030302020204" pitchFamily="66" charset="0"/>
              </a:rPr>
              <a:t>Tell them about our fun and exciting activities that promote health.</a:t>
            </a:r>
          </a:p>
          <a:p>
            <a:r>
              <a:rPr lang="en-GB" dirty="0">
                <a:solidFill>
                  <a:schemeClr val="tx1">
                    <a:alpha val="80000"/>
                  </a:schemeClr>
                </a:solidFill>
                <a:latin typeface="Comic Sans MS" panose="030F0702030302020204" pitchFamily="66" charset="0"/>
              </a:rPr>
              <a:t>Ask your class for feedback and ideas</a:t>
            </a:r>
            <a:r>
              <a:rPr lang="en-GB" sz="2000" dirty="0">
                <a:solidFill>
                  <a:schemeClr val="tx1">
                    <a:alpha val="8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145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AB10EF3-FE8F-D1C6-5ECB-2F8AB56FDC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6" b="915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DF93A-2CF1-58E8-EDE1-8EE7EA7F7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9174AEC0-BCC2-45D4-0A84-2BB3206EF4BD}"/>
              </a:ext>
            </a:extLst>
          </p:cNvPr>
          <p:cNvSpPr txBox="1">
            <a:spLocks/>
          </p:cNvSpPr>
          <p:nvPr/>
        </p:nvSpPr>
        <p:spPr>
          <a:xfrm>
            <a:off x="66611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Growing competition biggest vegetable wins a prize.</a:t>
            </a:r>
          </a:p>
        </p:txBody>
      </p:sp>
    </p:spTree>
    <p:extLst>
      <p:ext uri="{BB962C8B-B14F-4D97-AF65-F5344CB8AC3E}">
        <p14:creationId xmlns:p14="http://schemas.microsoft.com/office/powerpoint/2010/main" val="790200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tudents playing at schoolyard during the break time">
            <a:extLst>
              <a:ext uri="{FF2B5EF4-FFF2-40B4-BE49-F238E27FC236}">
                <a16:creationId xmlns:a16="http://schemas.microsoft.com/office/drawing/2014/main" id="{963EE2F0-D006-400A-918B-42570F2B98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0" name="Picture 9" descr="Multicultural girls hugging">
            <a:extLst>
              <a:ext uri="{FF2B5EF4-FFF2-40B4-BE49-F238E27FC236}">
                <a16:creationId xmlns:a16="http://schemas.microsoft.com/office/drawing/2014/main" id="{38A03596-6547-3F03-01AD-F58FBEDCC1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400C2-6064-D034-AA9A-431A7AE6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n-GB" sz="2800">
                <a:latin typeface="Comic Sans MS" panose="030F0702030302020204" pitchFamily="66" charset="0"/>
              </a:rPr>
              <a:t>Bordesley Village Play Leaders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A6FA9C0-5481-6339-04E6-2D39F37B5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Plan fun activities for playtime.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Lead games during play.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Be a Health for Life ambassador.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Take care of plants and teach others.</a:t>
            </a:r>
          </a:p>
        </p:txBody>
      </p:sp>
      <p:pic>
        <p:nvPicPr>
          <p:cNvPr id="8" name="Picture 7" descr="Children playing with toy blocks">
            <a:extLst>
              <a:ext uri="{FF2B5EF4-FFF2-40B4-BE49-F238E27FC236}">
                <a16:creationId xmlns:a16="http://schemas.microsoft.com/office/drawing/2014/main" id="{0DCB9DB8-2C37-F6F1-DC6B-25E3F989F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1" b="1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pic>
        <p:nvPicPr>
          <p:cNvPr id="11" name="Picture 10" descr="A picture containing arrow&#10;&#10;Description automatically generated">
            <a:extLst>
              <a:ext uri="{FF2B5EF4-FFF2-40B4-BE49-F238E27FC236}">
                <a16:creationId xmlns:a16="http://schemas.microsoft.com/office/drawing/2014/main" id="{7329E64F-9A6B-FD4A-CD6C-4DACFDF2BC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470576" y="546626"/>
            <a:ext cx="2363181" cy="2363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162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E2B15-1A75-DED2-AD86-CA4C4BF6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92" y="960954"/>
            <a:ext cx="5491502" cy="1325563"/>
          </a:xfrm>
        </p:spPr>
        <p:txBody>
          <a:bodyPr>
            <a:no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What will happen to our vegetables and fruit?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CED83C0B-3C55-8DB7-92BA-025152185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50" y="3685897"/>
            <a:ext cx="7216350" cy="43513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Cooking activities.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Heritage mornings.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Cooking workshops.</a:t>
            </a:r>
          </a:p>
        </p:txBody>
      </p:sp>
      <p:sp>
        <p:nvSpPr>
          <p:cNvPr id="1042" name="Oval 104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 person holding a carrot&#10;&#10;Description automatically generated with medium confidence">
            <a:extLst>
              <a:ext uri="{FF2B5EF4-FFF2-40B4-BE49-F238E27FC236}">
                <a16:creationId xmlns:a16="http://schemas.microsoft.com/office/drawing/2014/main" id="{F9499CEA-CC5B-F381-9A29-844006652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7" r="2" b="2327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Arc 104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99A36624-7783-4BBA-B495-242DFD218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0492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D313860-A922-4FA4-B5E2-E8871F105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E1D46-DADD-9E53-003D-1033ECED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53626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Cooking activities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4341" y="1164128"/>
            <a:ext cx="569514" cy="569514"/>
          </a:xfrm>
          <a:prstGeom prst="ellipse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99ACE06-2742-4366-B8DD-B1D27F4F3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2879" y="0"/>
            <a:ext cx="2123415" cy="1422481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997BD684-5D86-C5FB-BD14-3CAB4EF2F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0266" y="2150583"/>
            <a:ext cx="3240592" cy="324059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</p:spPr>
      </p:pic>
      <p:pic>
        <p:nvPicPr>
          <p:cNvPr id="6" name="Content Placeholder 5" descr="Father and son cooking in kitchen">
            <a:extLst>
              <a:ext uri="{FF2B5EF4-FFF2-40B4-BE49-F238E27FC236}">
                <a16:creationId xmlns:a16="http://schemas.microsoft.com/office/drawing/2014/main" id="{C0869746-3B87-8739-CFC0-E3DB26F62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2" r="11911" b="4"/>
          <a:stretch/>
        </p:blipFill>
        <p:spPr>
          <a:xfrm>
            <a:off x="9490670" y="10"/>
            <a:ext cx="2701330" cy="2860786"/>
          </a:xfrm>
          <a:custGeom>
            <a:avLst/>
            <a:gdLst/>
            <a:ahLst/>
            <a:cxnLst/>
            <a:rect l="l" t="t" r="r" b="b"/>
            <a:pathLst>
              <a:path w="2701330" h="2860796">
                <a:moveTo>
                  <a:pt x="1381637" y="0"/>
                </a:moveTo>
                <a:lnTo>
                  <a:pt x="1481685" y="0"/>
                </a:lnTo>
                <a:lnTo>
                  <a:pt x="1578040" y="4866"/>
                </a:lnTo>
                <a:cubicBezTo>
                  <a:pt x="2059323" y="53742"/>
                  <a:pt x="2470132" y="341007"/>
                  <a:pt x="2690528" y="746720"/>
                </a:cubicBezTo>
                <a:lnTo>
                  <a:pt x="2701330" y="769143"/>
                </a:lnTo>
                <a:lnTo>
                  <a:pt x="2701330" y="2089127"/>
                </a:lnTo>
                <a:lnTo>
                  <a:pt x="2690528" y="2111550"/>
                </a:lnTo>
                <a:cubicBezTo>
                  <a:pt x="2448092" y="2557835"/>
                  <a:pt x="1975257" y="2860796"/>
                  <a:pt x="1431661" y="2860796"/>
                </a:cubicBezTo>
                <a:cubicBezTo>
                  <a:pt x="640976" y="2860796"/>
                  <a:pt x="0" y="2219820"/>
                  <a:pt x="0" y="1429135"/>
                </a:cubicBezTo>
                <a:cubicBezTo>
                  <a:pt x="0" y="687868"/>
                  <a:pt x="563358" y="78181"/>
                  <a:pt x="1285282" y="4866"/>
                </a:cubicBezTo>
                <a:close/>
              </a:path>
            </a:pathLst>
          </a:cu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54EDF5-7644-4A95-AB88-057FAB414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05035" y="3681981"/>
            <a:ext cx="0" cy="1597708"/>
          </a:xfrm>
          <a:prstGeom prst="line">
            <a:avLst/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802AE7A-B0C7-496D-940B-0E6C6ECC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29646" y="3416839"/>
            <a:ext cx="662355" cy="1616463"/>
          </a:xfrm>
          <a:custGeom>
            <a:avLst/>
            <a:gdLst>
              <a:gd name="connsiteX0" fmla="*/ 662355 w 662355"/>
              <a:gd name="connsiteY0" fmla="*/ 0 h 1616463"/>
              <a:gd name="connsiteX1" fmla="*/ 662355 w 662355"/>
              <a:gd name="connsiteY1" fmla="*/ 1616463 h 1616463"/>
              <a:gd name="connsiteX2" fmla="*/ 658212 w 662355"/>
              <a:gd name="connsiteY2" fmla="*/ 1615830 h 1616463"/>
              <a:gd name="connsiteX3" fmla="*/ 0 w 662355"/>
              <a:gd name="connsiteY3" fmla="*/ 808231 h 1616463"/>
              <a:gd name="connsiteX4" fmla="*/ 658212 w 662355"/>
              <a:gd name="connsiteY4" fmla="*/ 632 h 16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355" h="1616463">
                <a:moveTo>
                  <a:pt x="662355" y="0"/>
                </a:moveTo>
                <a:lnTo>
                  <a:pt x="662355" y="1616463"/>
                </a:lnTo>
                <a:lnTo>
                  <a:pt x="658212" y="1615830"/>
                </a:lnTo>
                <a:cubicBezTo>
                  <a:pt x="282572" y="1538963"/>
                  <a:pt x="0" y="1206596"/>
                  <a:pt x="0" y="808231"/>
                </a:cubicBezTo>
                <a:cubicBezTo>
                  <a:pt x="0" y="409866"/>
                  <a:pt x="282572" y="77499"/>
                  <a:pt x="658212" y="632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2DD1B47-C36B-4A09-A1B5-80A512623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29646" y="3416839"/>
            <a:ext cx="662355" cy="1616463"/>
          </a:xfrm>
          <a:custGeom>
            <a:avLst/>
            <a:gdLst>
              <a:gd name="connsiteX0" fmla="*/ 662355 w 662355"/>
              <a:gd name="connsiteY0" fmla="*/ 0 h 1616463"/>
              <a:gd name="connsiteX1" fmla="*/ 662355 w 662355"/>
              <a:gd name="connsiteY1" fmla="*/ 1616463 h 1616463"/>
              <a:gd name="connsiteX2" fmla="*/ 658212 w 662355"/>
              <a:gd name="connsiteY2" fmla="*/ 1615830 h 1616463"/>
              <a:gd name="connsiteX3" fmla="*/ 0 w 662355"/>
              <a:gd name="connsiteY3" fmla="*/ 808231 h 1616463"/>
              <a:gd name="connsiteX4" fmla="*/ 658212 w 662355"/>
              <a:gd name="connsiteY4" fmla="*/ 632 h 16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355" h="1616463">
                <a:moveTo>
                  <a:pt x="662355" y="0"/>
                </a:moveTo>
                <a:lnTo>
                  <a:pt x="662355" y="1616463"/>
                </a:lnTo>
                <a:lnTo>
                  <a:pt x="658212" y="1615830"/>
                </a:lnTo>
                <a:cubicBezTo>
                  <a:pt x="282572" y="1538963"/>
                  <a:pt x="0" y="1206596"/>
                  <a:pt x="0" y="808231"/>
                </a:cubicBezTo>
                <a:cubicBezTo>
                  <a:pt x="0" y="409866"/>
                  <a:pt x="282572" y="77499"/>
                  <a:pt x="658212" y="632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ECD5C35-80E8-449F-8C7F-64975DE63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2879" y="6306952"/>
            <a:ext cx="1454378" cy="551049"/>
          </a:xfrm>
          <a:custGeom>
            <a:avLst/>
            <a:gdLst>
              <a:gd name="connsiteX0" fmla="*/ 780476 w 1560952"/>
              <a:gd name="connsiteY0" fmla="*/ 0 h 591429"/>
              <a:gd name="connsiteX1" fmla="*/ 1525548 w 1560952"/>
              <a:gd name="connsiteY1" fmla="*/ 480469 h 591429"/>
              <a:gd name="connsiteX2" fmla="*/ 1560952 w 1560952"/>
              <a:gd name="connsiteY2" fmla="*/ 591429 h 591429"/>
              <a:gd name="connsiteX3" fmla="*/ 0 w 1560952"/>
              <a:gd name="connsiteY3" fmla="*/ 591429 h 591429"/>
              <a:gd name="connsiteX4" fmla="*/ 35404 w 1560952"/>
              <a:gd name="connsiteY4" fmla="*/ 480469 h 591429"/>
              <a:gd name="connsiteX5" fmla="*/ 780476 w 1560952"/>
              <a:gd name="connsiteY5" fmla="*/ 0 h 59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0952" h="591429">
                <a:moveTo>
                  <a:pt x="780476" y="0"/>
                </a:moveTo>
                <a:cubicBezTo>
                  <a:pt x="1115417" y="0"/>
                  <a:pt x="1402793" y="198118"/>
                  <a:pt x="1525548" y="480469"/>
                </a:cubicBezTo>
                <a:lnTo>
                  <a:pt x="1560952" y="591429"/>
                </a:lnTo>
                <a:lnTo>
                  <a:pt x="0" y="591429"/>
                </a:lnTo>
                <a:lnTo>
                  <a:pt x="35404" y="480469"/>
                </a:lnTo>
                <a:cubicBezTo>
                  <a:pt x="158159" y="198118"/>
                  <a:pt x="445536" y="0"/>
                  <a:pt x="7804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998F233-1684-4EF1-9F9C-0F8EA27B0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61598">
            <a:off x="6908614" y="5665643"/>
            <a:ext cx="1780023" cy="1237913"/>
          </a:xfrm>
          <a:custGeom>
            <a:avLst/>
            <a:gdLst>
              <a:gd name="connsiteX0" fmla="*/ 1585229 w 1780023"/>
              <a:gd name="connsiteY0" fmla="*/ 764759 h 1237913"/>
              <a:gd name="connsiteX1" fmla="*/ 1623024 w 1780023"/>
              <a:gd name="connsiteY1" fmla="*/ 792810 h 1237913"/>
              <a:gd name="connsiteX2" fmla="*/ 1777614 w 1780023"/>
              <a:gd name="connsiteY2" fmla="*/ 1157141 h 1237913"/>
              <a:gd name="connsiteX3" fmla="*/ 1733799 w 1780023"/>
              <a:gd name="connsiteY3" fmla="*/ 1235532 h 1237913"/>
              <a:gd name="connsiteX4" fmla="*/ 1716464 w 1780023"/>
              <a:gd name="connsiteY4" fmla="*/ 1237722 h 1237913"/>
              <a:gd name="connsiteX5" fmla="*/ 1716464 w 1780023"/>
              <a:gd name="connsiteY5" fmla="*/ 1237913 h 1237913"/>
              <a:gd name="connsiteX6" fmla="*/ 1655409 w 1780023"/>
              <a:gd name="connsiteY6" fmla="*/ 1191717 h 1237913"/>
              <a:gd name="connsiteX7" fmla="*/ 1513200 w 1780023"/>
              <a:gd name="connsiteY7" fmla="*/ 856627 h 1237913"/>
              <a:gd name="connsiteX8" fmla="*/ 1538499 w 1780023"/>
              <a:gd name="connsiteY8" fmla="*/ 770415 h 1237913"/>
              <a:gd name="connsiteX9" fmla="*/ 1585229 w 1780023"/>
              <a:gd name="connsiteY9" fmla="*/ 764759 h 1237913"/>
              <a:gd name="connsiteX10" fmla="*/ 933455 w 1780023"/>
              <a:gd name="connsiteY10" fmla="*/ 161308 h 1237913"/>
              <a:gd name="connsiteX11" fmla="*/ 957797 w 1780023"/>
              <a:gd name="connsiteY11" fmla="*/ 167970 h 1237913"/>
              <a:gd name="connsiteX12" fmla="*/ 1286982 w 1780023"/>
              <a:gd name="connsiteY12" fmla="*/ 387616 h 1237913"/>
              <a:gd name="connsiteX13" fmla="*/ 1293725 w 1780023"/>
              <a:gd name="connsiteY13" fmla="*/ 477075 h 1237913"/>
              <a:gd name="connsiteX14" fmla="*/ 1245453 w 1780023"/>
              <a:gd name="connsiteY14" fmla="*/ 499154 h 1237913"/>
              <a:gd name="connsiteX15" fmla="*/ 1245167 w 1780023"/>
              <a:gd name="connsiteY15" fmla="*/ 499154 h 1237913"/>
              <a:gd name="connsiteX16" fmla="*/ 1203638 w 1780023"/>
              <a:gd name="connsiteY16" fmla="*/ 484104 h 1237913"/>
              <a:gd name="connsiteX17" fmla="*/ 900647 w 1780023"/>
              <a:gd name="connsiteY17" fmla="*/ 281508 h 1237913"/>
              <a:gd name="connsiteX18" fmla="*/ 872454 w 1780023"/>
              <a:gd name="connsiteY18" fmla="*/ 196164 h 1237913"/>
              <a:gd name="connsiteX19" fmla="*/ 933455 w 1780023"/>
              <a:gd name="connsiteY19" fmla="*/ 161308 h 1237913"/>
              <a:gd name="connsiteX20" fmla="*/ 454020 w 1780023"/>
              <a:gd name="connsiteY20" fmla="*/ 13474 h 1237913"/>
              <a:gd name="connsiteX21" fmla="*/ 477919 w 1780023"/>
              <a:gd name="connsiteY21" fmla="*/ 21437 h 1237913"/>
              <a:gd name="connsiteX22" fmla="*/ 509236 w 1780023"/>
              <a:gd name="connsiteY22" fmla="*/ 84182 h 1237913"/>
              <a:gd name="connsiteX23" fmla="*/ 445829 w 1780023"/>
              <a:gd name="connsiteY23" fmla="*/ 139871 h 1237913"/>
              <a:gd name="connsiteX24" fmla="*/ 437447 w 1780023"/>
              <a:gd name="connsiteY24" fmla="*/ 139395 h 1237913"/>
              <a:gd name="connsiteX25" fmla="*/ 73211 w 1780023"/>
              <a:gd name="connsiteY25" fmla="*/ 137204 h 1237913"/>
              <a:gd name="connsiteX26" fmla="*/ 749 w 1780023"/>
              <a:gd name="connsiteY26" fmla="*/ 84082 h 1237913"/>
              <a:gd name="connsiteX27" fmla="*/ 53871 w 1780023"/>
              <a:gd name="connsiteY27" fmla="*/ 11621 h 1237913"/>
              <a:gd name="connsiteX28" fmla="*/ 58352 w 1780023"/>
              <a:gd name="connsiteY28" fmla="*/ 11093 h 1237913"/>
              <a:gd name="connsiteX29" fmla="*/ 454020 w 1780023"/>
              <a:gd name="connsiteY29" fmla="*/ 13474 h 123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0023" h="1237913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4"/>
                  <a:pt x="949959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A4A4089-D056-4220-9E48-9C1A6B506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358" y="5835650"/>
            <a:ext cx="2358642" cy="1022351"/>
          </a:xfrm>
          <a:custGeom>
            <a:avLst/>
            <a:gdLst>
              <a:gd name="connsiteX0" fmla="*/ 61913 w 2358642"/>
              <a:gd name="connsiteY0" fmla="*/ 0 h 1022351"/>
              <a:gd name="connsiteX1" fmla="*/ 2358642 w 2358642"/>
              <a:gd name="connsiteY1" fmla="*/ 0 h 1022351"/>
              <a:gd name="connsiteX2" fmla="*/ 2358642 w 2358642"/>
              <a:gd name="connsiteY2" fmla="*/ 123825 h 1022351"/>
              <a:gd name="connsiteX3" fmla="*/ 123825 w 2358642"/>
              <a:gd name="connsiteY3" fmla="*/ 123825 h 1022351"/>
              <a:gd name="connsiteX4" fmla="*/ 123825 w 2358642"/>
              <a:gd name="connsiteY4" fmla="*/ 1022351 h 1022351"/>
              <a:gd name="connsiteX5" fmla="*/ 0 w 2358642"/>
              <a:gd name="connsiteY5" fmla="*/ 1022351 h 1022351"/>
              <a:gd name="connsiteX6" fmla="*/ 0 w 2358642"/>
              <a:gd name="connsiteY6" fmla="*/ 61913 h 1022351"/>
              <a:gd name="connsiteX7" fmla="*/ 61913 w 2358642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8642" h="1022351">
                <a:moveTo>
                  <a:pt x="61913" y="0"/>
                </a:moveTo>
                <a:lnTo>
                  <a:pt x="2358642" y="0"/>
                </a:lnTo>
                <a:lnTo>
                  <a:pt x="2358642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1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A06FA-3CBE-7594-80D2-1423BB89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675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KS1 Heritage Mornings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744583 w 4572000"/>
              <a:gd name="connsiteY1" fmla="*/ 0 h 18288"/>
              <a:gd name="connsiteX2" fmla="*/ 1352006 w 4572000"/>
              <a:gd name="connsiteY2" fmla="*/ 0 h 18288"/>
              <a:gd name="connsiteX3" fmla="*/ 2050869 w 4572000"/>
              <a:gd name="connsiteY3" fmla="*/ 0 h 18288"/>
              <a:gd name="connsiteX4" fmla="*/ 2612571 w 4572000"/>
              <a:gd name="connsiteY4" fmla="*/ 0 h 18288"/>
              <a:gd name="connsiteX5" fmla="*/ 3357154 w 4572000"/>
              <a:gd name="connsiteY5" fmla="*/ 0 h 18288"/>
              <a:gd name="connsiteX6" fmla="*/ 40102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265714 w 4572000"/>
              <a:gd name="connsiteY10" fmla="*/ 18288 h 18288"/>
              <a:gd name="connsiteX11" fmla="*/ 2521131 w 4572000"/>
              <a:gd name="connsiteY11" fmla="*/ 18288 h 18288"/>
              <a:gd name="connsiteX12" fmla="*/ 1867989 w 4572000"/>
              <a:gd name="connsiteY12" fmla="*/ 18288 h 18288"/>
              <a:gd name="connsiteX13" fmla="*/ 1352006 w 4572000"/>
              <a:gd name="connsiteY13" fmla="*/ 18288 h 18288"/>
              <a:gd name="connsiteX14" fmla="*/ 83602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335213" y="-5275"/>
                  <a:pt x="446637" y="2749"/>
                  <a:pt x="744583" y="0"/>
                </a:cubicBezTo>
                <a:cubicBezTo>
                  <a:pt x="1042529" y="-2749"/>
                  <a:pt x="1223095" y="8165"/>
                  <a:pt x="1352006" y="0"/>
                </a:cubicBezTo>
                <a:cubicBezTo>
                  <a:pt x="1480917" y="-8165"/>
                  <a:pt x="1803308" y="16240"/>
                  <a:pt x="2050869" y="0"/>
                </a:cubicBezTo>
                <a:cubicBezTo>
                  <a:pt x="2298430" y="-16240"/>
                  <a:pt x="2464656" y="-22054"/>
                  <a:pt x="2612571" y="0"/>
                </a:cubicBezTo>
                <a:cubicBezTo>
                  <a:pt x="2760486" y="22054"/>
                  <a:pt x="3034874" y="11895"/>
                  <a:pt x="3357154" y="0"/>
                </a:cubicBezTo>
                <a:cubicBezTo>
                  <a:pt x="3679434" y="-11895"/>
                  <a:pt x="3778145" y="-10841"/>
                  <a:pt x="4010297" y="0"/>
                </a:cubicBezTo>
                <a:cubicBezTo>
                  <a:pt x="4242449" y="10841"/>
                  <a:pt x="4385860" y="17261"/>
                  <a:pt x="4572000" y="0"/>
                </a:cubicBezTo>
                <a:cubicBezTo>
                  <a:pt x="4571443" y="8172"/>
                  <a:pt x="4571244" y="10948"/>
                  <a:pt x="4572000" y="18288"/>
                </a:cubicBezTo>
                <a:cubicBezTo>
                  <a:pt x="4352099" y="1269"/>
                  <a:pt x="4065933" y="40755"/>
                  <a:pt x="3873137" y="18288"/>
                </a:cubicBezTo>
                <a:cubicBezTo>
                  <a:pt x="3680341" y="-4179"/>
                  <a:pt x="3486903" y="33471"/>
                  <a:pt x="3265714" y="18288"/>
                </a:cubicBezTo>
                <a:cubicBezTo>
                  <a:pt x="3044525" y="3105"/>
                  <a:pt x="2683548" y="-1073"/>
                  <a:pt x="2521131" y="18288"/>
                </a:cubicBezTo>
                <a:cubicBezTo>
                  <a:pt x="2358714" y="37649"/>
                  <a:pt x="2132855" y="34593"/>
                  <a:pt x="1867989" y="18288"/>
                </a:cubicBezTo>
                <a:cubicBezTo>
                  <a:pt x="1603123" y="1983"/>
                  <a:pt x="1605373" y="2886"/>
                  <a:pt x="1352006" y="18288"/>
                </a:cubicBezTo>
                <a:cubicBezTo>
                  <a:pt x="1098639" y="33690"/>
                  <a:pt x="962100" y="16241"/>
                  <a:pt x="836023" y="18288"/>
                </a:cubicBezTo>
                <a:cubicBezTo>
                  <a:pt x="709946" y="20335"/>
                  <a:pt x="193668" y="-307"/>
                  <a:pt x="0" y="18288"/>
                </a:cubicBezTo>
                <a:cubicBezTo>
                  <a:pt x="-277" y="11188"/>
                  <a:pt x="-244" y="5848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8188" y="7508"/>
                  <a:pt x="361578" y="-27091"/>
                  <a:pt x="561703" y="0"/>
                </a:cubicBezTo>
                <a:cubicBezTo>
                  <a:pt x="761828" y="27091"/>
                  <a:pt x="1133811" y="14547"/>
                  <a:pt x="1306286" y="0"/>
                </a:cubicBezTo>
                <a:cubicBezTo>
                  <a:pt x="1478761" y="-14547"/>
                  <a:pt x="1809594" y="13320"/>
                  <a:pt x="2050869" y="0"/>
                </a:cubicBezTo>
                <a:cubicBezTo>
                  <a:pt x="2292144" y="-13320"/>
                  <a:pt x="2409269" y="-14334"/>
                  <a:pt x="2612571" y="0"/>
                </a:cubicBezTo>
                <a:cubicBezTo>
                  <a:pt x="2815873" y="14334"/>
                  <a:pt x="3025009" y="33536"/>
                  <a:pt x="3311434" y="0"/>
                </a:cubicBezTo>
                <a:cubicBezTo>
                  <a:pt x="3597859" y="-33536"/>
                  <a:pt x="3695431" y="-13462"/>
                  <a:pt x="3827417" y="0"/>
                </a:cubicBezTo>
                <a:cubicBezTo>
                  <a:pt x="3959403" y="13462"/>
                  <a:pt x="4360180" y="899"/>
                  <a:pt x="4572000" y="0"/>
                </a:cubicBezTo>
                <a:cubicBezTo>
                  <a:pt x="4572481" y="8890"/>
                  <a:pt x="4572898" y="10033"/>
                  <a:pt x="4572000" y="18288"/>
                </a:cubicBezTo>
                <a:cubicBezTo>
                  <a:pt x="4356830" y="5817"/>
                  <a:pt x="4021942" y="41441"/>
                  <a:pt x="3873137" y="18288"/>
                </a:cubicBezTo>
                <a:cubicBezTo>
                  <a:pt x="3724332" y="-4865"/>
                  <a:pt x="3494019" y="36771"/>
                  <a:pt x="3174274" y="18288"/>
                </a:cubicBezTo>
                <a:cubicBezTo>
                  <a:pt x="2854529" y="-195"/>
                  <a:pt x="2861023" y="5963"/>
                  <a:pt x="2658291" y="18288"/>
                </a:cubicBezTo>
                <a:cubicBezTo>
                  <a:pt x="2455559" y="30613"/>
                  <a:pt x="2309968" y="11711"/>
                  <a:pt x="2050869" y="18288"/>
                </a:cubicBezTo>
                <a:cubicBezTo>
                  <a:pt x="1791770" y="24865"/>
                  <a:pt x="1671115" y="-4587"/>
                  <a:pt x="1306286" y="18288"/>
                </a:cubicBezTo>
                <a:cubicBezTo>
                  <a:pt x="941457" y="41163"/>
                  <a:pt x="838619" y="-9452"/>
                  <a:pt x="653143" y="18288"/>
                </a:cubicBezTo>
                <a:cubicBezTo>
                  <a:pt x="467667" y="46028"/>
                  <a:pt x="308702" y="9245"/>
                  <a:pt x="0" y="18288"/>
                </a:cubicBezTo>
                <a:cubicBezTo>
                  <a:pt x="-4" y="10872"/>
                  <a:pt x="388" y="674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9591507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arrow&#10;&#10;Description automatically generated">
            <a:extLst>
              <a:ext uri="{FF2B5EF4-FFF2-40B4-BE49-F238E27FC236}">
                <a16:creationId xmlns:a16="http://schemas.microsoft.com/office/drawing/2014/main" id="{4EE48C11-976F-D2C7-E0CA-EC02B073E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98133" y="2999151"/>
            <a:ext cx="2832069" cy="2832069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509BEE-B649-BF00-F802-85DE64A8F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004" y="2610546"/>
            <a:ext cx="2697936" cy="3609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7E082-460A-5F2C-258C-BC00D0DDC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152" y="2610546"/>
            <a:ext cx="2625750" cy="3609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5E97F5-E39C-DD95-8B9E-E5B44F730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933" y="2610546"/>
            <a:ext cx="2643796" cy="360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5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8" name="Rectangle 9227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A06FA-3CBE-7594-80D2-1423BB89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latin typeface="Comic Sans MS" panose="030F0702030302020204" pitchFamily="66" charset="0"/>
              </a:rPr>
              <a:t>Heritage Mornings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7E082-460A-5F2C-258C-BC00D0DDC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39" y="2785950"/>
            <a:ext cx="2557056" cy="3514855"/>
          </a:xfrm>
          <a:prstGeom prst="rect">
            <a:avLst/>
          </a:prstGeom>
        </p:spPr>
      </p:pic>
      <p:pic>
        <p:nvPicPr>
          <p:cNvPr id="3" name="Picture 2" descr="A picture containing arrow&#10;&#10;Description automatically generated">
            <a:extLst>
              <a:ext uri="{FF2B5EF4-FFF2-40B4-BE49-F238E27FC236}">
                <a16:creationId xmlns:a16="http://schemas.microsoft.com/office/drawing/2014/main" id="{3DD0B1DA-3992-3640-4FD6-8B4B719C7C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334726" y="2785950"/>
            <a:ext cx="3514855" cy="3514855"/>
          </a:xfrm>
          <a:prstGeom prst="rect">
            <a:avLst/>
          </a:prstGeom>
          <a:noFill/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998CCA4F-4C40-2EB5-C73F-E838F96E1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2673" y="3378976"/>
            <a:ext cx="3797536" cy="23288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7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8" name="Rectangle 7181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9" name="Arc 7183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5594A-4077-C319-2015-5BE2CB92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>
            <a:normAutofit/>
          </a:bodyPr>
          <a:lstStyle/>
          <a:p>
            <a:r>
              <a:rPr lang="en-GB" sz="2800" b="0" i="0">
                <a:effectLst/>
                <a:latin typeface="Comic Sans MS" panose="030F0702030302020204" pitchFamily="66" charset="0"/>
              </a:rPr>
              <a:t>Vegetable Biryani</a:t>
            </a:r>
            <a:br>
              <a:rPr lang="en-GB" sz="2800">
                <a:latin typeface="Comic Sans MS" panose="030F0702030302020204" pitchFamily="66" charset="0"/>
                <a:hlinkClick r:id="rId2"/>
              </a:rPr>
            </a:br>
            <a:r>
              <a:rPr lang="en-GB" sz="2800">
                <a:latin typeface="Comic Sans MS" panose="030F0702030302020204" pitchFamily="66" charset="0"/>
                <a:hlinkClick r:id="rId2"/>
              </a:rPr>
              <a:t>Vegetable biryani recipe | delicious. magazine (deliciousmagazine.co.uk)</a:t>
            </a:r>
            <a:endParaRPr lang="en-GB" sz="2800">
              <a:latin typeface="Comic Sans MS" panose="030F0702030302020204" pitchFamily="66" charset="0"/>
            </a:endParaRPr>
          </a:p>
        </p:txBody>
      </p:sp>
      <p:pic>
        <p:nvPicPr>
          <p:cNvPr id="7170" name="Picture 2" descr="Vegetable biryani">
            <a:extLst>
              <a:ext uri="{FF2B5EF4-FFF2-40B4-BE49-F238E27FC236}">
                <a16:creationId xmlns:a16="http://schemas.microsoft.com/office/drawing/2014/main" id="{5A929DDC-E45D-6F17-90B0-9D4C65495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B2D35EDA-1B22-D14D-EC55-FF8D1BE954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BA3EE-1339-ACB3-4D58-5E464786D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2" y="1946684"/>
            <a:ext cx="73639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300" b="0" i="0">
                <a:effectLst/>
                <a:latin typeface="Comic Sans MS" panose="030F0702030302020204" pitchFamily="66" charset="0"/>
              </a:rPr>
              <a:t>Ingredients</a:t>
            </a:r>
          </a:p>
          <a:p>
            <a:r>
              <a:rPr lang="en-GB" sz="1300" b="0" i="0">
                <a:effectLst/>
                <a:latin typeface="Comic Sans MS" panose="030F0702030302020204" pitchFamily="66" charset="0"/>
              </a:rPr>
              <a:t>275g basmati rice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>
                <a:effectLst/>
                <a:latin typeface="Comic Sans MS" panose="030F0702030302020204" pitchFamily="66" charset="0"/>
              </a:rPr>
              <a:t>40g sunflower spread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>
                <a:effectLst/>
                <a:latin typeface="Comic Sans MS" panose="030F0702030302020204" pitchFamily="66" charset="0"/>
              </a:rPr>
              <a:t>1 large onion, finely sliced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>
                <a:effectLst/>
                <a:latin typeface="Comic Sans MS" panose="030F0702030302020204" pitchFamily="66" charset="0"/>
              </a:rPr>
              <a:t>2 garlic cloves, crushed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>
                <a:effectLst/>
                <a:latin typeface="Comic Sans MS" panose="030F0702030302020204" pitchFamily="66" charset="0"/>
              </a:rPr>
              <a:t>Thumb-size piece of fresh ginger, grated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>
                <a:effectLst/>
                <a:latin typeface="Comic Sans MS" panose="030F0702030302020204" pitchFamily="66" charset="0"/>
              </a:rPr>
              <a:t>½ tsp ground turmeric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>
                <a:effectLst/>
                <a:latin typeface="Comic Sans MS" panose="030F0702030302020204" pitchFamily="66" charset="0"/>
              </a:rPr>
              <a:t>1 tsp mild chilli powder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>
                <a:effectLst/>
                <a:latin typeface="Comic Sans MS" panose="030F0702030302020204" pitchFamily="66" charset="0"/>
              </a:rPr>
              <a:t>1 tsp ground coriander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>
                <a:effectLst/>
                <a:latin typeface="Comic Sans MS" panose="030F0702030302020204" pitchFamily="66" charset="0"/>
              </a:rPr>
              <a:t>500g mixed vegetables, prepared and cut into small pieces (we used cauliflower, red pepper, green beans and mushrooms)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>
                <a:effectLst/>
                <a:latin typeface="Comic Sans MS" panose="030F0702030302020204" pitchFamily="66" charset="0"/>
              </a:rPr>
              <a:t>6 cardamom pods, cracked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>
                <a:effectLst/>
                <a:latin typeface="Comic Sans MS" panose="030F0702030302020204" pitchFamily="66" charset="0"/>
              </a:rPr>
              <a:t>6 cloves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>
                <a:effectLst/>
                <a:latin typeface="Comic Sans MS" panose="030F0702030302020204" pitchFamily="66" charset="0"/>
              </a:rPr>
              <a:t>Small handful fresh coriander, to garnish</a:t>
            </a:r>
          </a:p>
          <a:p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1021188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A06FA-3CBE-7594-80D2-1423BB89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5851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5200" dirty="0">
                <a:latin typeface="Comic Sans MS" panose="030F0702030302020204" pitchFamily="66" charset="0"/>
              </a:rPr>
              <a:t>Year 4 Heritage Morning</a:t>
            </a:r>
            <a:br>
              <a:rPr lang="en-US" sz="5200" dirty="0">
                <a:latin typeface="Comic Sans MS" panose="030F0702030302020204" pitchFamily="66" charset="0"/>
              </a:rPr>
            </a:br>
            <a:r>
              <a:rPr lang="en-US" sz="5200" u="sng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Magid</a:t>
            </a:r>
            <a:r>
              <a:rPr lang="en-US" sz="5200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5200" u="sng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Magid</a:t>
            </a:r>
            <a:r>
              <a:rPr lang="en-US" sz="5200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" name="Picture 6" descr="A picture containing arrow&#10;&#10;Description automatically generated">
            <a:extLst>
              <a:ext uri="{FF2B5EF4-FFF2-40B4-BE49-F238E27FC236}">
                <a16:creationId xmlns:a16="http://schemas.microsoft.com/office/drawing/2014/main" id="{1ADFC3F7-86A3-275B-C81F-EDD005AD7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334726" y="2785950"/>
            <a:ext cx="3514855" cy="3514855"/>
          </a:xfrm>
          <a:prstGeom prst="rect">
            <a:avLst/>
          </a:prstGeom>
          <a:noFill/>
        </p:spPr>
      </p:pic>
      <p:sp>
        <p:nvSpPr>
          <p:cNvPr id="3" name="AutoShape 2" descr="Image result for Somalia On a World Map"/>
          <p:cNvSpPr>
            <a:spLocks noChangeAspect="1" noChangeArrowheads="1"/>
          </p:cNvSpPr>
          <p:nvPr/>
        </p:nvSpPr>
        <p:spPr bwMode="auto">
          <a:xfrm>
            <a:off x="2120347" y="1863061"/>
            <a:ext cx="116576" cy="11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World Health Organisation declares Somalia free of po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887" y="2785950"/>
            <a:ext cx="3774136" cy="267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gid Magid has a three-step guide to how we can improve democrac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7"/>
          <a:stretch/>
        </p:blipFill>
        <p:spPr bwMode="auto">
          <a:xfrm>
            <a:off x="598338" y="2785950"/>
            <a:ext cx="3560082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4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594A-4077-C319-2015-5BE2CB92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>
            <a:normAutofit fontScale="90000"/>
          </a:bodyPr>
          <a:lstStyle/>
          <a:p>
            <a:r>
              <a:rPr lang="en-GB" sz="2800" b="1" i="0" dirty="0" err="1">
                <a:effectLst/>
                <a:latin typeface="Comic Sans MS" panose="030F0702030302020204" pitchFamily="66" charset="0"/>
              </a:rPr>
              <a:t>Muufo</a:t>
            </a:r>
            <a:r>
              <a:rPr lang="en-GB" sz="2800" b="1" i="0" dirty="0">
                <a:effectLst/>
                <a:latin typeface="Comic Sans MS" panose="030F0702030302020204" pitchFamily="66" charset="0"/>
              </a:rPr>
              <a:t> </a:t>
            </a:r>
            <a:br>
              <a:rPr lang="en-GB" sz="2800" b="1" i="0" dirty="0">
                <a:effectLst/>
                <a:latin typeface="Comic Sans MS" panose="030F0702030302020204" pitchFamily="66" charset="0"/>
              </a:rPr>
            </a:br>
            <a:r>
              <a:rPr lang="en-GB" sz="3600" b="1" u="sng" dirty="0" err="1">
                <a:hlinkClick r:id="rId2"/>
              </a:rPr>
              <a:t>Muufo</a:t>
            </a:r>
            <a:r>
              <a:rPr lang="en-GB" sz="3600" b="1" u="sng" dirty="0">
                <a:hlinkClick r:id="rId2"/>
              </a:rPr>
              <a:t> Somali bread (mysomalifood.com)</a:t>
            </a:r>
            <a:endParaRPr lang="en-GB" b="1" dirty="0"/>
          </a:p>
        </p:txBody>
      </p:sp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27D4C991-54B6-A7D6-1C27-8FCA99C113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BA3EE-1339-ACB3-4D58-5E464786D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2" y="1946684"/>
            <a:ext cx="8007458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GB" sz="1800" b="1" i="0" dirty="0">
              <a:effectLst/>
              <a:latin typeface="Comic Sans MS" panose="030F0702030302020204" pitchFamily="66" charset="0"/>
            </a:endParaRPr>
          </a:p>
          <a:p>
            <a:pPr marL="0" indent="0" algn="ctr" fontAlgn="base">
              <a:buNone/>
            </a:pPr>
            <a:r>
              <a:rPr lang="en-GB" sz="1800" b="1" i="0" dirty="0">
                <a:effectLst/>
                <a:latin typeface="Comic Sans MS" panose="030F0702030302020204" pitchFamily="66" charset="0"/>
              </a:rPr>
              <a:t>            </a:t>
            </a:r>
            <a:r>
              <a:rPr lang="en-GB" sz="1800" b="1" i="0" u="sng" dirty="0">
                <a:solidFill>
                  <a:schemeClr val="accent2"/>
                </a:solidFill>
                <a:effectLst/>
                <a:latin typeface="Comic Sans MS" panose="030F0702030302020204" pitchFamily="66" charset="0"/>
              </a:rPr>
              <a:t>Ingredients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Ingredients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1 cup cornmeal (precooked, "PAN")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1 cup plain flour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1 teaspoon baking powder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2 teaspoons sugar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1 teaspoon salt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1 tablespoon of oil, and more for cooking the </a:t>
            </a:r>
            <a:r>
              <a:rPr lang="en-GB" sz="2400" dirty="0" err="1">
                <a:latin typeface="Comic Sans MS" panose="030F0702030302020204" pitchFamily="66" charset="0"/>
              </a:rPr>
              <a:t>muufo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0" indent="0" fontAlgn="base">
              <a:buNone/>
            </a:pPr>
            <a:endParaRPr lang="en-GB" sz="1800" b="1" i="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16230" t="22711" r="21595" b="2950"/>
          <a:stretch/>
        </p:blipFill>
        <p:spPr bwMode="auto">
          <a:xfrm>
            <a:off x="405044" y="677410"/>
            <a:ext cx="3471682" cy="2268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670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594A-4077-C319-2015-5BE2CB92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>
            <a:normAutofit/>
          </a:bodyPr>
          <a:lstStyle/>
          <a:p>
            <a:r>
              <a:rPr lang="en-GB" sz="2800" b="0" i="0">
                <a:effectLst/>
                <a:latin typeface="Comic Sans MS" panose="030F0702030302020204" pitchFamily="66" charset="0"/>
              </a:rPr>
              <a:t>Vegetable Biryani</a:t>
            </a:r>
            <a:br>
              <a:rPr lang="en-GB" sz="2800">
                <a:latin typeface="Comic Sans MS" panose="030F0702030302020204" pitchFamily="66" charset="0"/>
                <a:hlinkClick r:id="rId2"/>
              </a:rPr>
            </a:br>
            <a:r>
              <a:rPr lang="en-GB" sz="2800">
                <a:latin typeface="Comic Sans MS" panose="030F0702030302020204" pitchFamily="66" charset="0"/>
                <a:hlinkClick r:id="rId2"/>
              </a:rPr>
              <a:t>Vegetable biryani recipe | delicious. magazine (deliciousmagazine.co.uk)</a:t>
            </a:r>
            <a:endParaRPr lang="en-GB" sz="2800">
              <a:latin typeface="Comic Sans MS" panose="030F0702030302020204" pitchFamily="66" charset="0"/>
            </a:endParaRPr>
          </a:p>
        </p:txBody>
      </p:sp>
      <p:pic>
        <p:nvPicPr>
          <p:cNvPr id="7170" name="Picture 2" descr="Vegetable biryani">
            <a:extLst>
              <a:ext uri="{FF2B5EF4-FFF2-40B4-BE49-F238E27FC236}">
                <a16:creationId xmlns:a16="http://schemas.microsoft.com/office/drawing/2014/main" id="{5A929DDC-E45D-6F17-90B0-9D4C65495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B2D35EDA-1B22-D14D-EC55-FF8D1BE954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BA3EE-1339-ACB3-4D58-5E464786D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2" y="1946684"/>
            <a:ext cx="73639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300" b="0" i="0" dirty="0">
                <a:effectLst/>
                <a:latin typeface="Comic Sans MS" panose="030F0702030302020204" pitchFamily="66" charset="0"/>
              </a:rPr>
              <a:t>Ingredients</a:t>
            </a:r>
          </a:p>
          <a:p>
            <a:r>
              <a:rPr lang="en-GB" sz="1300" b="0" i="0" dirty="0">
                <a:effectLst/>
                <a:latin typeface="Comic Sans MS" panose="030F0702030302020204" pitchFamily="66" charset="0"/>
              </a:rPr>
              <a:t>275g basmati rice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 dirty="0">
                <a:effectLst/>
                <a:latin typeface="Comic Sans MS" panose="030F0702030302020204" pitchFamily="66" charset="0"/>
              </a:rPr>
              <a:t>40g sunflower spread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 dirty="0">
                <a:effectLst/>
                <a:latin typeface="Comic Sans MS" panose="030F0702030302020204" pitchFamily="66" charset="0"/>
              </a:rPr>
              <a:t>1 large onion, finely sliced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 dirty="0">
                <a:effectLst/>
                <a:latin typeface="Comic Sans MS" panose="030F0702030302020204" pitchFamily="66" charset="0"/>
              </a:rPr>
              <a:t>2 garlic cloves, crushed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 dirty="0">
                <a:effectLst/>
                <a:latin typeface="Comic Sans MS" panose="030F0702030302020204" pitchFamily="66" charset="0"/>
              </a:rPr>
              <a:t>Thumb-size piece of fresh ginger, grated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 dirty="0">
                <a:effectLst/>
                <a:latin typeface="Comic Sans MS" panose="030F0702030302020204" pitchFamily="66" charset="0"/>
              </a:rPr>
              <a:t>½ tsp ground turmeric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 dirty="0">
                <a:effectLst/>
                <a:latin typeface="Comic Sans MS" panose="030F0702030302020204" pitchFamily="66" charset="0"/>
              </a:rPr>
              <a:t>1 tsp mild chilli powder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 dirty="0">
                <a:effectLst/>
                <a:latin typeface="Comic Sans MS" panose="030F0702030302020204" pitchFamily="66" charset="0"/>
              </a:rPr>
              <a:t>1 tsp ground coriander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 dirty="0">
                <a:effectLst/>
                <a:latin typeface="Comic Sans MS" panose="030F0702030302020204" pitchFamily="66" charset="0"/>
              </a:rPr>
              <a:t>500g mixed vegetables, prepared and cut into small pieces (we used cauliflower, red pepper, green beans and mushrooms)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 dirty="0">
                <a:effectLst/>
                <a:latin typeface="Comic Sans MS" panose="030F0702030302020204" pitchFamily="66" charset="0"/>
              </a:rPr>
              <a:t>6 cardamom pods, cracked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 dirty="0">
                <a:effectLst/>
                <a:latin typeface="Comic Sans MS" panose="030F0702030302020204" pitchFamily="66" charset="0"/>
              </a:rPr>
              <a:t>6 cloves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0" i="0" dirty="0">
                <a:effectLst/>
                <a:latin typeface="Comic Sans MS" panose="030F0702030302020204" pitchFamily="66" charset="0"/>
              </a:rPr>
              <a:t>Small handful fresh coriander, to garnish</a:t>
            </a:r>
          </a:p>
          <a:p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189774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370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What does it mean to be a Health for Life School?</vt:lpstr>
      <vt:lpstr>What will happen to our vegetables and fruit?</vt:lpstr>
      <vt:lpstr>Cooking activities</vt:lpstr>
      <vt:lpstr>KS1 Heritage Mornings</vt:lpstr>
      <vt:lpstr>Heritage Mornings</vt:lpstr>
      <vt:lpstr>Vegetable Biryani Vegetable biryani recipe | delicious. magazine (deliciousmagazine.co.uk)</vt:lpstr>
      <vt:lpstr>Year 4 Heritage Morning Magid Magid </vt:lpstr>
      <vt:lpstr>Muufo  Muufo Somali bread (mysomalifood.com)</vt:lpstr>
      <vt:lpstr>Vegetable Biryani Vegetable biryani recipe | delicious. magazine (deliciousmagazine.co.uk)</vt:lpstr>
      <vt:lpstr>Cooking Workshops</vt:lpstr>
      <vt:lpstr>Basketball Club Monday afternoons.</vt:lpstr>
      <vt:lpstr>Gardening Club Tuesday afternoons.</vt:lpstr>
      <vt:lpstr>Would you like to be a Health for Life Representative?</vt:lpstr>
      <vt:lpstr> </vt:lpstr>
      <vt:lpstr>Bordesley Village Play Leaders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it mean to be a Health for Life School?</dc:title>
  <dc:creator>Thelma Stephens</dc:creator>
  <cp:lastModifiedBy>Brandon Toole</cp:lastModifiedBy>
  <cp:revision>7</cp:revision>
  <dcterms:created xsi:type="dcterms:W3CDTF">2023-04-25T18:55:07Z</dcterms:created>
  <dcterms:modified xsi:type="dcterms:W3CDTF">2023-04-27T09:57:36Z</dcterms:modified>
</cp:coreProperties>
</file>